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hyperlink" Target="https://gamma.app" TargetMode="External"/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image" Target="../media/image-3-5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hyperlink" Target="https://gamma.app" TargetMode="External"/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1620" y="222171"/>
            <a:ext cx="5486400" cy="7785259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3113603"/>
            <a:ext cx="7477601" cy="9582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7545"/>
              </a:lnSpc>
              <a:buNone/>
            </a:pPr>
            <a:r>
              <a:rPr lang="en-US" sz="6036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A Ciência do Sono</a:t>
            </a:r>
            <a:endParaRPr lang="en-US" sz="6036" dirty="0"/>
          </a:p>
        </p:txBody>
      </p:sp>
      <p:sp>
        <p:nvSpPr>
          <p:cNvPr id="6" name="Text 2"/>
          <p:cNvSpPr/>
          <p:nvPr/>
        </p:nvSpPr>
        <p:spPr>
          <a:xfrm>
            <a:off x="833199" y="4405074"/>
            <a:ext cx="747760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Descubra a fascinante ciência por trás do sono e aprenda como otimizar sua qualidade para uma vida mais saudável e produtiva.</a:t>
            </a:r>
            <a:endParaRPr lang="en-US" sz="1750" dirty="0"/>
          </a:p>
        </p:txBody>
      </p:sp>
      <p:pic>
        <p:nvPicPr>
          <p:cNvPr id="7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348389" y="1823918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O Ciclo Circadiano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2348389" y="2962632"/>
            <a:ext cx="9933503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O ritmo natural do nosso corpo que regula o sono, influenciado principalmente pela luz solar e determinante para um sono reparador.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2348389" y="4145518"/>
            <a:ext cx="2949416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Biorritmo</a:t>
            </a:r>
            <a:endParaRPr lang="en-US" sz="2624" dirty="0"/>
          </a:p>
        </p:txBody>
      </p:sp>
      <p:sp>
        <p:nvSpPr>
          <p:cNvPr id="7" name="Text 4"/>
          <p:cNvSpPr/>
          <p:nvPr/>
        </p:nvSpPr>
        <p:spPr>
          <a:xfrm>
            <a:off x="2348389" y="4784169"/>
            <a:ext cx="2949416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Entenda como nosso relógio interno funciona e como podemos sincronizá-lo com o ambiente.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5847398" y="4145518"/>
            <a:ext cx="2949416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Melatonina</a:t>
            </a:r>
            <a:endParaRPr lang="en-US" sz="2624" dirty="0"/>
          </a:p>
        </p:txBody>
      </p:sp>
      <p:sp>
        <p:nvSpPr>
          <p:cNvPr id="9" name="Text 6"/>
          <p:cNvSpPr/>
          <p:nvPr/>
        </p:nvSpPr>
        <p:spPr>
          <a:xfrm>
            <a:off x="5847398" y="4784169"/>
            <a:ext cx="2949416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Descubra como o hormônio do sono é produzido e como influencia nossos padrões de sono.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9346406" y="4145518"/>
            <a:ext cx="2949416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Jet Lag</a:t>
            </a:r>
            <a:endParaRPr lang="en-US" sz="2624" dirty="0"/>
          </a:p>
        </p:txBody>
      </p:sp>
      <p:sp>
        <p:nvSpPr>
          <p:cNvPr id="11" name="Text 8"/>
          <p:cNvSpPr/>
          <p:nvPr/>
        </p:nvSpPr>
        <p:spPr>
          <a:xfrm>
            <a:off x="9346406" y="4784169"/>
            <a:ext cx="2949416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Saiba como minimizar os efeitos do jet lag ao viajar entre fusos horários.</a:t>
            </a:r>
            <a:endParaRPr lang="en-US" sz="1750" dirty="0"/>
          </a:p>
        </p:txBody>
      </p:sp>
      <p:pic>
        <p:nvPicPr>
          <p:cNvPr id="12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348389" y="1020604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Estágios do Sono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2348389" y="2159318"/>
            <a:ext cx="9933503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Explore os diferentes estágios do sono e compreenda a importância de cada um para a nossa saúde física e mental.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2348389" y="3120033"/>
            <a:ext cx="3088958" cy="1909048"/>
          </a:xfrm>
          <a:prstGeom prst="roundRect">
            <a:avLst>
              <a:gd name="adj" fmla="val 20951"/>
            </a:avLst>
          </a:prstGeom>
          <a:noFill/>
          <a:ln w="22860">
            <a:solidFill>
              <a:srgbClr val="F2B42D"/>
            </a:solidFill>
            <a:prstDash val="solid"/>
          </a:ln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1249" y="3142893"/>
            <a:ext cx="3043238" cy="186332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2348389" y="5306735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2B42D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Sono Profundo</a:t>
            </a:r>
            <a:endParaRPr lang="en-US" sz="2187" dirty="0"/>
          </a:p>
        </p:txBody>
      </p:sp>
      <p:sp>
        <p:nvSpPr>
          <p:cNvPr id="9" name="Text 5"/>
          <p:cNvSpPr/>
          <p:nvPr/>
        </p:nvSpPr>
        <p:spPr>
          <a:xfrm>
            <a:off x="2348389" y="5787152"/>
            <a:ext cx="3088958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Descanse no sono mais restaurador, em que ocorre a consolidação da memória e regeneração celular.</a:t>
            </a:r>
            <a:endParaRPr lang="en-US" sz="1750" dirty="0"/>
          </a:p>
        </p:txBody>
      </p:sp>
      <p:sp>
        <p:nvSpPr>
          <p:cNvPr id="10" name="Shape 6"/>
          <p:cNvSpPr/>
          <p:nvPr/>
        </p:nvSpPr>
        <p:spPr>
          <a:xfrm>
            <a:off x="5770602" y="3120033"/>
            <a:ext cx="3088958" cy="1909048"/>
          </a:xfrm>
          <a:prstGeom prst="roundRect">
            <a:avLst>
              <a:gd name="adj" fmla="val 20951"/>
            </a:avLst>
          </a:prstGeom>
          <a:noFill/>
          <a:ln w="22860">
            <a:solidFill>
              <a:srgbClr val="D7425E"/>
            </a:solidFill>
            <a:prstDash val="solid"/>
          </a:ln>
        </p:spPr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3462" y="3142893"/>
            <a:ext cx="3043238" cy="1863328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5770602" y="5306735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D742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Sono REM</a:t>
            </a:r>
            <a:endParaRPr lang="en-US" sz="2187" dirty="0"/>
          </a:p>
        </p:txBody>
      </p:sp>
      <p:sp>
        <p:nvSpPr>
          <p:cNvPr id="13" name="Text 8"/>
          <p:cNvSpPr/>
          <p:nvPr/>
        </p:nvSpPr>
        <p:spPr>
          <a:xfrm>
            <a:off x="5770602" y="5787152"/>
            <a:ext cx="3088958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Mergulhe nos sonhos e experiências criativas enquanto seu cérebro se mantém ativo.</a:t>
            </a:r>
            <a:endParaRPr lang="en-US" sz="1750" dirty="0"/>
          </a:p>
        </p:txBody>
      </p:sp>
      <p:sp>
        <p:nvSpPr>
          <p:cNvPr id="14" name="Shape 9"/>
          <p:cNvSpPr/>
          <p:nvPr/>
        </p:nvSpPr>
        <p:spPr>
          <a:xfrm>
            <a:off x="9192816" y="3120033"/>
            <a:ext cx="3089077" cy="1909167"/>
          </a:xfrm>
          <a:prstGeom prst="roundRect">
            <a:avLst>
              <a:gd name="adj" fmla="val 20949"/>
            </a:avLst>
          </a:prstGeom>
          <a:noFill/>
          <a:ln w="22860">
            <a:solidFill>
              <a:srgbClr val="DD785E"/>
            </a:solidFill>
            <a:prstDash val="solid"/>
          </a:ln>
        </p:spPr>
      </p:sp>
      <p:pic>
        <p:nvPicPr>
          <p:cNvPr id="1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15676" y="3142893"/>
            <a:ext cx="3043357" cy="1863447"/>
          </a:xfrm>
          <a:prstGeom prst="rect">
            <a:avLst/>
          </a:prstGeom>
        </p:spPr>
      </p:pic>
      <p:sp>
        <p:nvSpPr>
          <p:cNvPr id="16" name="Text 10"/>
          <p:cNvSpPr/>
          <p:nvPr/>
        </p:nvSpPr>
        <p:spPr>
          <a:xfrm>
            <a:off x="9192816" y="5306854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DD78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Sono Leve</a:t>
            </a:r>
            <a:endParaRPr lang="en-US" sz="2187" dirty="0"/>
          </a:p>
        </p:txBody>
      </p:sp>
      <p:sp>
        <p:nvSpPr>
          <p:cNvPr id="17" name="Text 11"/>
          <p:cNvSpPr/>
          <p:nvPr/>
        </p:nvSpPr>
        <p:spPr>
          <a:xfrm>
            <a:off x="9192816" y="5787271"/>
            <a:ext cx="3089077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Prepare-se para acordar revigorado, à medida que seu corpo se prepara para o despertar.</a:t>
            </a:r>
            <a:endParaRPr lang="en-US" sz="1750" dirty="0"/>
          </a:p>
        </p:txBody>
      </p:sp>
      <p:pic>
        <p:nvPicPr>
          <p:cNvPr id="18" name="Image 4" descr="preencoded.png">
            <a:hlinkClick r:id="rId6" tooltip="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348389" y="917258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Distúrbios do Sono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2348389" y="2055971"/>
            <a:ext cx="9933503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Conheça os distúrbios do sono mais comuns que afetam milhões de pessoas em todo o mundo e comprometem sua qualidade de vida.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2348389" y="3016687"/>
            <a:ext cx="4855726" cy="2036683"/>
          </a:xfrm>
          <a:prstGeom prst="roundRect">
            <a:avLst>
              <a:gd name="adj" fmla="val 19638"/>
            </a:avLst>
          </a:prstGeom>
          <a:solidFill>
            <a:srgbClr val="00002E"/>
          </a:solidFill>
          <a:ln w="22860">
            <a:solidFill>
              <a:srgbClr val="FFFFFF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2593419" y="3261717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2B42D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Insônia</a:t>
            </a: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2593419" y="3742134"/>
            <a:ext cx="4365665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Entenda os sintomas e descubra estratégias para superar a dificuldade de adormecer ou permanecer dormindo.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7426285" y="3016687"/>
            <a:ext cx="4855726" cy="2036683"/>
          </a:xfrm>
          <a:prstGeom prst="roundRect">
            <a:avLst>
              <a:gd name="adj" fmla="val 19638"/>
            </a:avLst>
          </a:prstGeom>
          <a:solidFill>
            <a:srgbClr val="00002E"/>
          </a:solidFill>
          <a:ln w="22860">
            <a:solidFill>
              <a:srgbClr val="FFFFFF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7671316" y="3261717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D742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Apneia do Sono</a:t>
            </a:r>
            <a:endParaRPr lang="en-US" sz="2187" dirty="0"/>
          </a:p>
        </p:txBody>
      </p:sp>
      <p:sp>
        <p:nvSpPr>
          <p:cNvPr id="11" name="Text 8"/>
          <p:cNvSpPr/>
          <p:nvPr/>
        </p:nvSpPr>
        <p:spPr>
          <a:xfrm>
            <a:off x="7671316" y="3742134"/>
            <a:ext cx="4365665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Descubra como essa condição pode interromper o fluxo normal do sono e afetar sua saúde.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2348389" y="5275540"/>
            <a:ext cx="4855726" cy="2036683"/>
          </a:xfrm>
          <a:prstGeom prst="roundRect">
            <a:avLst>
              <a:gd name="adj" fmla="val 19638"/>
            </a:avLst>
          </a:prstGeom>
          <a:solidFill>
            <a:srgbClr val="00002E"/>
          </a:solidFill>
          <a:ln w="22860">
            <a:solidFill>
              <a:srgbClr val="FFFFFF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2593419" y="5520571"/>
            <a:ext cx="3921681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DD78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Distúrbios do Ritmo Circadiano</a:t>
            </a:r>
            <a:endParaRPr lang="en-US" sz="2187" dirty="0"/>
          </a:p>
        </p:txBody>
      </p:sp>
      <p:sp>
        <p:nvSpPr>
          <p:cNvPr id="14" name="Text 11"/>
          <p:cNvSpPr/>
          <p:nvPr/>
        </p:nvSpPr>
        <p:spPr>
          <a:xfrm>
            <a:off x="2593419" y="6000988"/>
            <a:ext cx="4365665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Conheça os desequilíbrios que podem surgir quando o ritmo natural do sono é perturbado.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7426285" y="5275540"/>
            <a:ext cx="4855726" cy="2036683"/>
          </a:xfrm>
          <a:prstGeom prst="roundRect">
            <a:avLst>
              <a:gd name="adj" fmla="val 19638"/>
            </a:avLst>
          </a:prstGeom>
          <a:solidFill>
            <a:srgbClr val="00002E"/>
          </a:solidFill>
          <a:ln w="22860">
            <a:solidFill>
              <a:srgbClr val="FFFFFF"/>
            </a:solidFill>
            <a:prstDash val="solid"/>
          </a:ln>
        </p:spPr>
      </p:sp>
      <p:sp>
        <p:nvSpPr>
          <p:cNvPr id="16" name="Text 13"/>
          <p:cNvSpPr/>
          <p:nvPr/>
        </p:nvSpPr>
        <p:spPr>
          <a:xfrm>
            <a:off x="7671316" y="5520571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48A8E2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Narcolepsia</a:t>
            </a:r>
            <a:endParaRPr lang="en-US" sz="2187" dirty="0"/>
          </a:p>
        </p:txBody>
      </p:sp>
      <p:sp>
        <p:nvSpPr>
          <p:cNvPr id="17" name="Text 14"/>
          <p:cNvSpPr/>
          <p:nvPr/>
        </p:nvSpPr>
        <p:spPr>
          <a:xfrm>
            <a:off x="7671316" y="6000988"/>
            <a:ext cx="4365665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Aprenda sobre essa condição rara, mas debilitante, caracterizada por episódios incontroláveis de sono durante o dia.</a:t>
            </a:r>
            <a:endParaRPr lang="en-US" sz="1750" dirty="0"/>
          </a:p>
        </p:txBody>
      </p:sp>
      <p:pic>
        <p:nvPicPr>
          <p:cNvPr id="18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348389" y="1615678"/>
            <a:ext cx="9607272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Fatores que Afetam os Ciclos do Sono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2348389" y="2754392"/>
            <a:ext cx="9933503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Descubra como o estilo de vida, alimentação, ambiente e tecnologia podem influenciar a qualidade do seu sono.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2348389" y="3937278"/>
            <a:ext cx="2949416" cy="83296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Alimentação Saudável</a:t>
            </a:r>
            <a:endParaRPr lang="en-US" sz="2624" dirty="0"/>
          </a:p>
        </p:txBody>
      </p:sp>
      <p:sp>
        <p:nvSpPr>
          <p:cNvPr id="7" name="Text 4"/>
          <p:cNvSpPr/>
          <p:nvPr/>
        </p:nvSpPr>
        <p:spPr>
          <a:xfrm>
            <a:off x="2348389" y="4992410"/>
            <a:ext cx="2949416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Conheça os alimentos que promovem o sono e os que devem ser evitados antes de dormir.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5847398" y="3937278"/>
            <a:ext cx="2949416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Higiene do Sono</a:t>
            </a:r>
            <a:endParaRPr lang="en-US" sz="2624" dirty="0"/>
          </a:p>
        </p:txBody>
      </p:sp>
      <p:sp>
        <p:nvSpPr>
          <p:cNvPr id="9" name="Text 6"/>
          <p:cNvSpPr/>
          <p:nvPr/>
        </p:nvSpPr>
        <p:spPr>
          <a:xfrm>
            <a:off x="5847398" y="4575929"/>
            <a:ext cx="2949416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Estabeleça uma rotina noturna relaxante e crie um ambiente propício para um sono tranquilo.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9346406" y="3937278"/>
            <a:ext cx="2949416" cy="83296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Tecnologia e Luz Azul</a:t>
            </a:r>
            <a:endParaRPr lang="en-US" sz="2624" dirty="0"/>
          </a:p>
        </p:txBody>
      </p:sp>
      <p:sp>
        <p:nvSpPr>
          <p:cNvPr id="11" name="Text 8"/>
          <p:cNvSpPr/>
          <p:nvPr/>
        </p:nvSpPr>
        <p:spPr>
          <a:xfrm>
            <a:off x="9346406" y="4992410"/>
            <a:ext cx="2949416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Explore como dispositivos eletrônicos afetam os ciclos do sono e descubra estratégias para minimizar os impactos.</a:t>
            </a:r>
            <a:endParaRPr lang="en-US" sz="1750" dirty="0"/>
          </a:p>
        </p:txBody>
      </p:sp>
      <p:pic>
        <p:nvPicPr>
          <p:cNvPr id="12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348389" y="1020604"/>
            <a:ext cx="6756202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Impacto do Sono na Saúde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2348389" y="2159318"/>
            <a:ext cx="9933503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Compreenda como a qualidade do sono afeta nosso bem-estar físico, mental e emocional e explore dicas para melhorar sua vida.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2348389" y="3120033"/>
            <a:ext cx="3088958" cy="1909048"/>
          </a:xfrm>
          <a:prstGeom prst="roundRect">
            <a:avLst>
              <a:gd name="adj" fmla="val 20951"/>
            </a:avLst>
          </a:prstGeom>
          <a:noFill/>
          <a:ln w="22860">
            <a:solidFill>
              <a:srgbClr val="F2B42D"/>
            </a:solidFill>
            <a:prstDash val="solid"/>
          </a:ln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1249" y="3142893"/>
            <a:ext cx="3043238" cy="186332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2348389" y="5306735"/>
            <a:ext cx="294203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2B42D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Desempenho Cognitivo</a:t>
            </a:r>
            <a:endParaRPr lang="en-US" sz="2187" dirty="0"/>
          </a:p>
        </p:txBody>
      </p:sp>
      <p:sp>
        <p:nvSpPr>
          <p:cNvPr id="9" name="Text 5"/>
          <p:cNvSpPr/>
          <p:nvPr/>
        </p:nvSpPr>
        <p:spPr>
          <a:xfrm>
            <a:off x="2348389" y="5787152"/>
            <a:ext cx="3088958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Descubra como uma boa noite de sono pode impulsionar sua memória, foco e capacidade de aprendizado.</a:t>
            </a:r>
            <a:endParaRPr lang="en-US" sz="1750" dirty="0"/>
          </a:p>
        </p:txBody>
      </p:sp>
      <p:sp>
        <p:nvSpPr>
          <p:cNvPr id="10" name="Shape 6"/>
          <p:cNvSpPr/>
          <p:nvPr/>
        </p:nvSpPr>
        <p:spPr>
          <a:xfrm>
            <a:off x="5770602" y="3120033"/>
            <a:ext cx="3088958" cy="1909048"/>
          </a:xfrm>
          <a:prstGeom prst="roundRect">
            <a:avLst>
              <a:gd name="adj" fmla="val 20951"/>
            </a:avLst>
          </a:prstGeom>
          <a:noFill/>
          <a:ln w="22860">
            <a:solidFill>
              <a:srgbClr val="D7425E"/>
            </a:solidFill>
            <a:prstDash val="solid"/>
          </a:ln>
        </p:spPr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3462" y="3142893"/>
            <a:ext cx="3043238" cy="1863328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5770602" y="5306735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D742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Equilíbrio Emocional</a:t>
            </a:r>
            <a:endParaRPr lang="en-US" sz="2187" dirty="0"/>
          </a:p>
        </p:txBody>
      </p:sp>
      <p:sp>
        <p:nvSpPr>
          <p:cNvPr id="13" name="Text 8"/>
          <p:cNvSpPr/>
          <p:nvPr/>
        </p:nvSpPr>
        <p:spPr>
          <a:xfrm>
            <a:off x="5770602" y="5787152"/>
            <a:ext cx="3088958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Entenda como a privação do sono pode levar ao estresse, ansiedade e outros problemas de saúde mental.</a:t>
            </a:r>
            <a:endParaRPr lang="en-US" sz="1750" dirty="0"/>
          </a:p>
        </p:txBody>
      </p:sp>
      <p:sp>
        <p:nvSpPr>
          <p:cNvPr id="14" name="Shape 9"/>
          <p:cNvSpPr/>
          <p:nvPr/>
        </p:nvSpPr>
        <p:spPr>
          <a:xfrm>
            <a:off x="9192816" y="3120033"/>
            <a:ext cx="3089077" cy="1909167"/>
          </a:xfrm>
          <a:prstGeom prst="roundRect">
            <a:avLst>
              <a:gd name="adj" fmla="val 20949"/>
            </a:avLst>
          </a:prstGeom>
          <a:noFill/>
          <a:ln w="22860">
            <a:solidFill>
              <a:srgbClr val="DD785E"/>
            </a:solidFill>
            <a:prstDash val="solid"/>
          </a:ln>
        </p:spPr>
      </p:sp>
      <p:pic>
        <p:nvPicPr>
          <p:cNvPr id="1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15676" y="3142893"/>
            <a:ext cx="3043357" cy="1863447"/>
          </a:xfrm>
          <a:prstGeom prst="rect">
            <a:avLst/>
          </a:prstGeom>
        </p:spPr>
      </p:pic>
      <p:sp>
        <p:nvSpPr>
          <p:cNvPr id="16" name="Text 10"/>
          <p:cNvSpPr/>
          <p:nvPr/>
        </p:nvSpPr>
        <p:spPr>
          <a:xfrm>
            <a:off x="9192816" y="5306854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DD78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Saúde Geral</a:t>
            </a:r>
            <a:endParaRPr lang="en-US" sz="2187" dirty="0"/>
          </a:p>
        </p:txBody>
      </p:sp>
      <p:sp>
        <p:nvSpPr>
          <p:cNvPr id="17" name="Text 11"/>
          <p:cNvSpPr/>
          <p:nvPr/>
        </p:nvSpPr>
        <p:spPr>
          <a:xfrm>
            <a:off x="9192816" y="5787271"/>
            <a:ext cx="3089077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Explore os benefícios do sono adequado para seu sistema imunológico, metabolismo e saúde cardiovascular.</a:t>
            </a:r>
            <a:endParaRPr lang="en-US" sz="1750" dirty="0"/>
          </a:p>
        </p:txBody>
      </p:sp>
      <p:pic>
        <p:nvPicPr>
          <p:cNvPr id="18" name="Image 4" descr="preencoded.png">
            <a:hlinkClick r:id="rId6" tooltip="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80000"/>
            </a:srgbClr>
          </a:solidFill>
          <a:ln/>
        </p:spPr>
      </p:sp>
      <p:sp>
        <p:nvSpPr>
          <p:cNvPr id="6" name="Text 2"/>
          <p:cNvSpPr/>
          <p:nvPr/>
        </p:nvSpPr>
        <p:spPr>
          <a:xfrm>
            <a:off x="2348389" y="1693307"/>
            <a:ext cx="9547265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Dicas para uma Noite de Sono Melhor</a:t>
            </a:r>
            <a:endParaRPr lang="en-US" sz="4374" dirty="0"/>
          </a:p>
        </p:txBody>
      </p:sp>
      <p:sp>
        <p:nvSpPr>
          <p:cNvPr id="7" name="Text 3"/>
          <p:cNvSpPr/>
          <p:nvPr/>
        </p:nvSpPr>
        <p:spPr>
          <a:xfrm>
            <a:off x="2348389" y="2720935"/>
            <a:ext cx="9933503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Imprima essas estratégias simples na sua rotina noturna para otimizar seu sono e acordar revigorado todos os dias.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2348389" y="3855244"/>
            <a:ext cx="499943" cy="499943"/>
          </a:xfrm>
          <a:prstGeom prst="roundRect">
            <a:avLst>
              <a:gd name="adj" fmla="val 80001"/>
            </a:avLst>
          </a:prstGeom>
          <a:solidFill>
            <a:srgbClr val="00002E"/>
          </a:solidFill>
          <a:ln w="22860">
            <a:solidFill>
              <a:srgbClr val="FFFFFF"/>
            </a:solidFill>
            <a:prstDash val="solid"/>
          </a:ln>
        </p:spPr>
      </p:sp>
      <p:sp>
        <p:nvSpPr>
          <p:cNvPr id="9" name="Text 5"/>
          <p:cNvSpPr/>
          <p:nvPr/>
        </p:nvSpPr>
        <p:spPr>
          <a:xfrm>
            <a:off x="2498288" y="3896916"/>
            <a:ext cx="200025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F2B42D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1</a:t>
            </a:r>
            <a:endParaRPr lang="en-US" sz="2624" dirty="0"/>
          </a:p>
        </p:txBody>
      </p:sp>
      <p:sp>
        <p:nvSpPr>
          <p:cNvPr id="10" name="Text 6"/>
          <p:cNvSpPr/>
          <p:nvPr/>
        </p:nvSpPr>
        <p:spPr>
          <a:xfrm>
            <a:off x="3070503" y="3931563"/>
            <a:ext cx="244090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2B42D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Rotina Relaxante</a:t>
            </a:r>
            <a:endParaRPr lang="en-US" sz="2187" dirty="0"/>
          </a:p>
        </p:txBody>
      </p:sp>
      <p:sp>
        <p:nvSpPr>
          <p:cNvPr id="11" name="Text 7"/>
          <p:cNvSpPr/>
          <p:nvPr/>
        </p:nvSpPr>
        <p:spPr>
          <a:xfrm>
            <a:off x="3070503" y="4411980"/>
            <a:ext cx="2440900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Estabeleça um ritual pré-sono que envolva atividades relaxantes, como ler um livro ou tomar um banho quente.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5733574" y="3855244"/>
            <a:ext cx="499943" cy="499943"/>
          </a:xfrm>
          <a:prstGeom prst="roundRect">
            <a:avLst>
              <a:gd name="adj" fmla="val 80001"/>
            </a:avLst>
          </a:prstGeom>
          <a:solidFill>
            <a:srgbClr val="00002E"/>
          </a:solidFill>
          <a:ln w="22860">
            <a:solidFill>
              <a:srgbClr val="FFFFFF"/>
            </a:solidFill>
            <a:prstDash val="solid"/>
          </a:ln>
        </p:spPr>
      </p:sp>
      <p:sp>
        <p:nvSpPr>
          <p:cNvPr id="13" name="Text 9"/>
          <p:cNvSpPr/>
          <p:nvPr/>
        </p:nvSpPr>
        <p:spPr>
          <a:xfrm>
            <a:off x="5883473" y="3896916"/>
            <a:ext cx="200025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D742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2</a:t>
            </a:r>
            <a:endParaRPr lang="en-US" sz="2624" dirty="0"/>
          </a:p>
        </p:txBody>
      </p:sp>
      <p:sp>
        <p:nvSpPr>
          <p:cNvPr id="14" name="Text 10"/>
          <p:cNvSpPr/>
          <p:nvPr/>
        </p:nvSpPr>
        <p:spPr>
          <a:xfrm>
            <a:off x="6455688" y="3931563"/>
            <a:ext cx="2440900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D742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Ambiente Aconchegante</a:t>
            </a:r>
            <a:endParaRPr lang="en-US" sz="2187" dirty="0"/>
          </a:p>
        </p:txBody>
      </p:sp>
      <p:sp>
        <p:nvSpPr>
          <p:cNvPr id="15" name="Text 11"/>
          <p:cNvSpPr/>
          <p:nvPr/>
        </p:nvSpPr>
        <p:spPr>
          <a:xfrm>
            <a:off x="6455688" y="4759166"/>
            <a:ext cx="2440900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Crie um santuário de sono com roupas de cama confortáveis, temperatura adequada e baixa luminosidade.</a:t>
            </a:r>
            <a:endParaRPr lang="en-US" sz="1750" dirty="0"/>
          </a:p>
        </p:txBody>
      </p:sp>
      <p:sp>
        <p:nvSpPr>
          <p:cNvPr id="16" name="Shape 12"/>
          <p:cNvSpPr/>
          <p:nvPr/>
        </p:nvSpPr>
        <p:spPr>
          <a:xfrm>
            <a:off x="9118759" y="3855244"/>
            <a:ext cx="499943" cy="499943"/>
          </a:xfrm>
          <a:prstGeom prst="roundRect">
            <a:avLst>
              <a:gd name="adj" fmla="val 80001"/>
            </a:avLst>
          </a:prstGeom>
          <a:solidFill>
            <a:srgbClr val="00002E"/>
          </a:solidFill>
          <a:ln w="22860">
            <a:solidFill>
              <a:srgbClr val="FFFFFF"/>
            </a:solidFill>
            <a:prstDash val="solid"/>
          </a:ln>
        </p:spPr>
      </p:sp>
      <p:sp>
        <p:nvSpPr>
          <p:cNvPr id="17" name="Text 13"/>
          <p:cNvSpPr/>
          <p:nvPr/>
        </p:nvSpPr>
        <p:spPr>
          <a:xfrm>
            <a:off x="9268658" y="3896916"/>
            <a:ext cx="200025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DD78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3</a:t>
            </a:r>
            <a:endParaRPr lang="en-US" sz="2624" dirty="0"/>
          </a:p>
        </p:txBody>
      </p:sp>
      <p:sp>
        <p:nvSpPr>
          <p:cNvPr id="18" name="Text 14"/>
          <p:cNvSpPr/>
          <p:nvPr/>
        </p:nvSpPr>
        <p:spPr>
          <a:xfrm>
            <a:off x="9840873" y="3931563"/>
            <a:ext cx="2440900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DD78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Controle de Estresse</a:t>
            </a:r>
            <a:endParaRPr lang="en-US" sz="2187" dirty="0"/>
          </a:p>
        </p:txBody>
      </p:sp>
      <p:sp>
        <p:nvSpPr>
          <p:cNvPr id="19" name="Text 15"/>
          <p:cNvSpPr/>
          <p:nvPr/>
        </p:nvSpPr>
        <p:spPr>
          <a:xfrm>
            <a:off x="9840873" y="4759166"/>
            <a:ext cx="2440900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Experimente técnicas de relaxamento, como meditação ou respiração profunda, para acalmar a mente antes de dormir.</a:t>
            </a:r>
            <a:endParaRPr lang="en-US" sz="1750" dirty="0"/>
          </a:p>
        </p:txBody>
      </p:sp>
      <p:pic>
        <p:nvPicPr>
          <p:cNvPr id="20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80000"/>
            </a:srgbClr>
          </a:solidFill>
          <a:ln/>
        </p:spPr>
      </p:sp>
      <p:sp>
        <p:nvSpPr>
          <p:cNvPr id="6" name="Text 2"/>
          <p:cNvSpPr/>
          <p:nvPr/>
        </p:nvSpPr>
        <p:spPr>
          <a:xfrm>
            <a:off x="2348389" y="3423285"/>
            <a:ext cx="910351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Você Merece um Sono de Qualidade</a:t>
            </a:r>
            <a:endParaRPr lang="en-US" sz="4374" dirty="0"/>
          </a:p>
        </p:txBody>
      </p:sp>
      <p:sp>
        <p:nvSpPr>
          <p:cNvPr id="7" name="Text 3"/>
          <p:cNvSpPr/>
          <p:nvPr/>
        </p:nvSpPr>
        <p:spPr>
          <a:xfrm>
            <a:off x="2348389" y="4450913"/>
            <a:ext cx="993350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Invista no seu bem-estar e torne o sono uma prioridade. </a:t>
            </a:r>
            <a:endParaRPr lang="en-US" sz="1750" dirty="0"/>
          </a:p>
        </p:txBody>
      </p:sp>
      <p:pic>
        <p:nvPicPr>
          <p:cNvPr id="8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2024-05-24T12:09:04Z</dcterms:created>
  <dcterms:modified xsi:type="dcterms:W3CDTF">2024-05-24T12:09:04Z</dcterms:modified>
</cp:coreProperties>
</file>